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864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0" r:id="rId3"/>
    <p:sldId id="280" r:id="rId4"/>
    <p:sldId id="307" r:id="rId5"/>
    <p:sldId id="295" r:id="rId6"/>
    <p:sldId id="283" r:id="rId7"/>
    <p:sldId id="308" r:id="rId8"/>
    <p:sldId id="284" r:id="rId9"/>
    <p:sldId id="286" r:id="rId10"/>
    <p:sldId id="287" r:id="rId11"/>
    <p:sldId id="288" r:id="rId12"/>
    <p:sldId id="290" r:id="rId13"/>
    <p:sldId id="291" r:id="rId14"/>
    <p:sldId id="292" r:id="rId15"/>
    <p:sldId id="309" r:id="rId16"/>
    <p:sldId id="297" r:id="rId17"/>
    <p:sldId id="314" r:id="rId18"/>
    <p:sldId id="310" r:id="rId19"/>
    <p:sldId id="289" r:id="rId20"/>
    <p:sldId id="311" r:id="rId21"/>
    <p:sldId id="303" r:id="rId22"/>
    <p:sldId id="304" r:id="rId23"/>
    <p:sldId id="305" r:id="rId24"/>
    <p:sldId id="306" r:id="rId25"/>
    <p:sldId id="312" r:id="rId26"/>
    <p:sldId id="315" r:id="rId27"/>
    <p:sldId id="29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7FF"/>
    <a:srgbClr val="6699FF"/>
    <a:srgbClr val="CCBEBF"/>
    <a:srgbClr val="B2B2B2"/>
    <a:srgbClr val="B3B6DB"/>
    <a:srgbClr val="8D91C9"/>
    <a:srgbClr val="9A9EC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13163-6E87-4B7B-9895-BAB5A7290E5F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DFD49-2F08-447B-9D09-2CD131A8F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45821-183A-49ED-863B-ACD2E19369AC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2171E-3695-4026-AEC0-2FA4EF619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D6CB-186B-48BF-896B-91E2A286E597}" type="datetime1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12A3-58DE-482C-B722-7B2E15C025F0}" type="datetime1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5789-179F-497E-9866-7E45E2FDE31C}" type="datetime1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1DC3-2DA8-420F-B00C-D934B5420CF3}" type="datetime1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EE97-85A8-478F-990A-E77A9FE1C751}" type="datetime1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CD19-BB6C-4A3F-9E5C-A5F675976865}" type="datetime1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FA73-9F43-4031-9C6D-8FA4D2D0D2FE}" type="datetime1">
              <a:rPr lang="en-US" smtClean="0"/>
              <a:pPr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DCF1-EC50-4781-8399-8DA8A29EE9C6}" type="datetime1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8F31-CF42-4591-A95C-7ED43CD4F016}" type="datetime1">
              <a:rPr lang="en-US" smtClean="0"/>
              <a:pPr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C3CA-01F0-4A2E-8714-DC7D5C809427}" type="datetime1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A115-30FF-4B36-A6F9-156EB280E10C}" type="datetime1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rgbClr val="93B7FF">
                <a:alpha val="8627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2EB55-9EA5-49A0-8C17-855F436058A9}" type="datetime1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1285852" y="2143116"/>
            <a:ext cx="6696744" cy="35719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LEBANESE INDUSTRIAL SECTOR :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FACTS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FINDINGS 2007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Beirut, 2010</a:t>
            </a:r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7191" y="1136161"/>
            <a:ext cx="3929090" cy="486287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4,033 industrial establishments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employ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 total of 82,843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workers of which: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682625" lvl="1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8,100 owners or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partners  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682625" lvl="1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70,180 permanent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employees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682625" lvl="1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4,237 seasonal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workers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682625" lvl="1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326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outworkers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Only 17% of permanent employees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 females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50595" y="1136160"/>
            <a:ext cx="3786214" cy="486460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5563" indent="-555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average number of workers by unit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is 21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establishments employing from 5 to 19 workers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represent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78.2% of the total number of establishments but only 33.6% of the total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workforce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8629" y="314246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Industrial Workforce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191" y="857232"/>
            <a:ext cx="7929618" cy="550072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78629" y="214290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Industrial Workforce by industrial activity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Built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Operating Area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34" y="1071546"/>
            <a:ext cx="3786214" cy="510909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total built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operating area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is estimated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at around 11.6 million m2, with an average built area per enterprise of 2,877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m2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However, 62 % of the industrial enterprises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 operating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 a space of around 915,000 m2 (364 m2 per unit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78 establishments (1.9% of total establishments) occupying the largest areas (more than 20,000 m2)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 using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46% of the total built operating area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with an average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space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of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68,355 m2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429124" y="1097238"/>
          <a:ext cx="4000529" cy="5063868"/>
        </p:xfrm>
        <a:graphic>
          <a:graphicData uri="http://schemas.openxmlformats.org/drawingml/2006/table">
            <a:tbl>
              <a:tblPr/>
              <a:tblGrid>
                <a:gridCol w="1111258"/>
                <a:gridCol w="963090"/>
                <a:gridCol w="904401"/>
                <a:gridCol w="1021780"/>
              </a:tblGrid>
              <a:tr h="7143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Workforce by Class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Average worker per establish.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Average built area per establish.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Average built area per worker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5-9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115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2,121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163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20-34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3,817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147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35-49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3,570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87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50-99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7,286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109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100-249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22,234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152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≥ 250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70,962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167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2,877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137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472" y="314246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Year of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Establishment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7191" y="1076909"/>
            <a:ext cx="7929618" cy="92333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Lebanese industrial establishments are considered as new industries. 61.7% of the 4,033 establishments were established between 1990 and 2007. 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214553"/>
            <a:ext cx="8001056" cy="392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Legal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Status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and Membership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 Professional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ssociations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34" y="1000108"/>
            <a:ext cx="3929090" cy="538581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55% of industrial establishments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 registered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as individual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establishments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20%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 limited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liability companies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S.A.R.L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11%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 general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partnerships (en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commandite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simple)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9%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 limited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companies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(S.A.L.)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4%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 limited partnerships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ess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than 1% of establishments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 registered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other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legal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form (cooperatives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, limited by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shares…)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00562" y="1000108"/>
            <a:ext cx="3929090" cy="538581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45% of Lebanese industrialists are not registered at any professional or regional business association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58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% of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establishments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employing less than 10 workers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 not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members of any professional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association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This figure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is 6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% for companies employing more than 100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workers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most reluctant establishments to participate in professional associations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 those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involved in construction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materials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28662" y="3136613"/>
            <a:ext cx="7286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Section 2 – Quantitative Analysis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Industrial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Output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ighlights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34" y="1154275"/>
            <a:ext cx="3929090" cy="470898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total industrial output for the 4,033 industrial establishments reached USD 6.8 billion in 2007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verage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output per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enterprise: USD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1,686,162 compared to  USD 542,326 in 1998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Output per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worker: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USD 82,087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Largest share in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total output </a:t>
            </a:r>
          </a:p>
          <a:p>
            <a:pPr marL="800100" lvl="1" indent="-342900" fontAlgn="base">
              <a:spcBef>
                <a:spcPct val="0"/>
              </a:spcBef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Food and beverage : 25.7%</a:t>
            </a:r>
          </a:p>
          <a:p>
            <a:pPr marL="800100" lvl="1" indent="-342900" fontAlgn="base">
              <a:spcBef>
                <a:spcPct val="0"/>
              </a:spcBef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Other non-metallic mineral products : 11.7%</a:t>
            </a:r>
          </a:p>
          <a:p>
            <a:pPr marL="800100" lvl="1" indent="-342900" fontAlgn="base">
              <a:spcBef>
                <a:spcPct val="0"/>
              </a:spcBef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Metal products: 10.9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00562" y="1154275"/>
            <a:ext cx="3929090" cy="470916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Main components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output :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Sales from own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production: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93.5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Income from industrial and non industrial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services: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less than 1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Variations in stocks for finished products  or in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progress: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2.7% 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Value of electricity generated for own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consumption: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2.8% of the total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output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14348" y="314246"/>
            <a:ext cx="7715304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Intermediate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Consumption 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14348" y="1220323"/>
          <a:ext cx="7715304" cy="4709007"/>
        </p:xfrm>
        <a:graphic>
          <a:graphicData uri="http://schemas.openxmlformats.org/drawingml/2006/table">
            <a:tbl>
              <a:tblPr/>
              <a:tblGrid>
                <a:gridCol w="5929354"/>
                <a:gridCol w="1785950"/>
              </a:tblGrid>
              <a:tr h="5715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Total intermediate consumption </a:t>
                      </a:r>
                      <a:r>
                        <a:rPr lang="en-US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(Out </a:t>
                      </a:r>
                      <a:r>
                        <a:rPr lang="en-US" sz="1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of which </a:t>
                      </a:r>
                      <a:r>
                        <a:rPr lang="en-US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) </a:t>
                      </a:r>
                      <a:endParaRPr lang="en-US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USD 4.7 billion</a:t>
                      </a:r>
                      <a:r>
                        <a:rPr lang="en-US" sz="18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Expenditures on raw materials and processed inputs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85.30%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Stock variation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-3.30%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20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Share of expenditure on petroleum products for own production of electricity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4.10%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91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Share of expenditure on electricity (from EDL)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1.30%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8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Share of expenditure on energy products for production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2.70%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08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Share of expenditure on maintenance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2.40%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218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Share of other expenditures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7.50%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Value Added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34" y="1082837"/>
            <a:ext cx="7929618" cy="504753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Total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industry value added: USD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2.1 billion in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2007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R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atio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of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value added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output: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30.4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%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R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atio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of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value added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 output differed according to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economic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activity.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Lowest value: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coke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and refined petroleum products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4.9%)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Highest value: the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mining and quarrying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55.2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%)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Average value-added per worker equaled USD 24,927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Highest value: electrical machinery and apparatus sector (USD 61,786) compared to (USD 11,749) in the clothing sector and (USD 26,987) in the food and beverage industry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Ratio of value added to output varied according to the size of enterprises. Enterprises employing more than 250 workers had the greatest contribution to total value-added (26.2%). This contribution was higher than their share of output (21.8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%)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510366" y="6284912"/>
            <a:ext cx="2133600" cy="365125"/>
          </a:xfrm>
        </p:spPr>
        <p:txBody>
          <a:bodyPr/>
          <a:lstStyle/>
          <a:p>
            <a:fld id="{D8B65FD0-CDC4-4B16-A200-DD1A02A88E4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0034" y="214290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Industrial</a:t>
            </a:r>
            <a:r>
              <a:rPr lang="en-US" sz="2000" b="1" dirty="0" smtClean="0">
                <a:solidFill>
                  <a:srgbClr val="002060"/>
                </a:solidFill>
                <a:latin typeface="Franklin Gothic Medium" pitchFamily="34" charset="0"/>
                <a:ea typeface="+mj-ea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ctivity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and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Industrial Gross Margin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71472" y="760475"/>
          <a:ext cx="7715304" cy="5644311"/>
        </p:xfrm>
        <a:graphic>
          <a:graphicData uri="http://schemas.openxmlformats.org/drawingml/2006/table">
            <a:tbl>
              <a:tblPr/>
              <a:tblGrid>
                <a:gridCol w="1500198"/>
                <a:gridCol w="2143140"/>
                <a:gridCol w="1071570"/>
                <a:gridCol w="928694"/>
                <a:gridCol w="857256"/>
                <a:gridCol w="1214446"/>
              </a:tblGrid>
              <a:tr h="596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In (000) USD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In % of industrial output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In % </a:t>
                      </a:r>
                      <a:r>
                        <a:rPr lang="en-US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value-added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Output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6,800,292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100%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Value of goods produced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6,360,332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93.5%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Services (industrial and non-industrial)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63,624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0.9%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Intermediate </a:t>
                      </a:r>
                      <a:r>
                        <a:rPr lang="en-US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Consumption 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4,735,290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69.5%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Net raw material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fr-FR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3,882,518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57.1%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Electricity, energy products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382,808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5.6%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Services and other operating costs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                                         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469,963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6.9%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Value Added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2,065,002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30.4%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Wages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548,203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8.1%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600" b="1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26.5%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Depreciation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299,642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4.4%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600" b="1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14.5%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Interest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158,169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2.3%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600" b="1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7.7%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Gross industrial </a:t>
                      </a:r>
                      <a:r>
                        <a:rPr lang="en-US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margin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                                                             1,058,988 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15.6%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51.3%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1500" y="1148348"/>
            <a:ext cx="8001000" cy="92333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 2008, the Ministry of Industry,  with the support of the Association of the Lebanese Industrialists (ALI) and the UNIDO,  launched a new study to assess the industrial sector’s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performance.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" y="35716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ain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bjectives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500" y="2473479"/>
            <a:ext cx="8001000" cy="317009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study’s main objective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was to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692150" indent="-352425" fontAlgn="base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onduct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 census covering the large and medium industrial establishments (5 workers and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more)</a:t>
            </a:r>
          </a:p>
          <a:p>
            <a:pPr marL="692150" indent="-352425" fontAlgn="base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ollect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descriptive and quantitative data on number and location of establishments, number of persons employed, compensation of employees,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value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of production and sales, input costs, energy expenses, inventory, investments,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etc.</a:t>
            </a:r>
          </a:p>
          <a:p>
            <a:pPr marL="692150" indent="-352425" fontAlgn="base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 second phase, and based on this data collection, the Ministry will launch a national debate to initiate a new industrial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strategy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242808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Salaries </a:t>
            </a:r>
          </a:p>
        </p:txBody>
      </p:sp>
      <p:sp>
        <p:nvSpPr>
          <p:cNvPr id="9" name="Rectangle 8"/>
          <p:cNvSpPr/>
          <p:nvPr/>
        </p:nvSpPr>
        <p:spPr>
          <a:xfrm>
            <a:off x="500034" y="894782"/>
            <a:ext cx="7929618" cy="517064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Total salaries (including social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contributions): USD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548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million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verage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salary of a permanent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employee: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USD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7,492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Salaries varied by enterprise size. Average salary per employee is lowest in the small enterprises (USD 5,895) and highest in larger ones (USD 9,494)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Salaries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varied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by region. The lowest average salary per employee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is in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Nabatiyeh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(USD 4,580) and the highest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is in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Mount Lebanon (USD 8,039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)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Salaries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are not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homogeneous across economic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activities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Salary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employee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 lower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than average in the food and beverage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USD 6,959),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furniture (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USD 6,561) and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clothing (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USD 5,131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Salary per employee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higher than the average in the other non-metallic mineral products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USD 7,876), the printed matter and recorded media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USD 8,722)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and electrical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machinery and apparatus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USD 8,220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" y="31424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Fixed Assets </a:t>
            </a:r>
          </a:p>
        </p:txBody>
      </p:sp>
      <p:sp>
        <p:nvSpPr>
          <p:cNvPr id="6" name="Rectangle 5"/>
          <p:cNvSpPr/>
          <p:nvPr/>
        </p:nvSpPr>
        <p:spPr>
          <a:xfrm>
            <a:off x="520690" y="1145805"/>
            <a:ext cx="8051837" cy="33547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At the end of 2007, total industrial fixed assets are estimated at USD 4 billion out of which :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Land: 19.8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%</a:t>
            </a: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Buildings and other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construction: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24.3%</a:t>
            </a: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Transport equipment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: 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4.0%	</a:t>
            </a: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Computers and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software:  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1.2% </a:t>
            </a: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Machinery and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equipment: 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45.5% </a:t>
            </a: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Other fixed 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assets: 5</a:t>
            </a: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% 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" y="31424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Fixed Assets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by Type of Investment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071546"/>
            <a:ext cx="8072495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0034" y="492352"/>
            <a:ext cx="814393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Fixed Assets by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Region 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28596" y="1063854"/>
          <a:ext cx="8143931" cy="4865476"/>
        </p:xfrm>
        <a:graphic>
          <a:graphicData uri="http://schemas.openxmlformats.org/drawingml/2006/table">
            <a:tbl>
              <a:tblPr/>
              <a:tblGrid>
                <a:gridCol w="1090705"/>
                <a:gridCol w="719058"/>
                <a:gridCol w="904881"/>
                <a:gridCol w="904881"/>
                <a:gridCol w="980288"/>
                <a:gridCol w="780999"/>
                <a:gridCol w="1017991"/>
                <a:gridCol w="872564"/>
                <a:gridCol w="872564"/>
              </a:tblGrid>
              <a:tr h="71988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</a:pPr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Beirut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</a:pP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Mount Lebanon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</a:pPr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North Lebanon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</a:pPr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South Lebanon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1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Bekaa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1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Nabatiyeh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1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Value assets </a:t>
                      </a:r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(000)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USD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Land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22.10%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15.60%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793,286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Building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4.10%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58.60%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13.30%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973,298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Machinery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63.50%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11.30%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1,818,707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Vehicles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3.60%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57.40%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19.50%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2.30%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161,135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Computers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81.20%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5.80%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0.30%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46,953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88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Environmental equipment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4.80%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6.50%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5,145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8.60%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17.80%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1.10%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5.10%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0.10%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200,196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5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value of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assets  (000) USD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137,619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2,439,769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702,426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140,828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551,970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26,109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3,998,720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74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Output 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(000) USD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492,719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4,454,395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790,777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323,046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679,913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59,441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6,800,292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5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Output ( % of total)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65.50%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11.60%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4.80%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10.00%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" y="31424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Gross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Fixed Capital Formation 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500" y="1094133"/>
            <a:ext cx="8001000" cy="370870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Total gross fixed capital formation (G.F.C.F.) amounted to USD 296 million in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2007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Machines represent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largest share of G.F.C.F. (69.4%) and equipment for environment protection the smallest (0.1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%)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65760" indent="-342900" fontAlgn="base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Small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companies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employing between 5 and 9 workers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have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lowest share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of total gross fixed capital formation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3.1%).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65760" indent="-342900" fontAlgn="base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Companies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employing more than 250 workers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has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highest share (36.5%) </a:t>
            </a:r>
          </a:p>
          <a:p>
            <a:pPr marL="365760" indent="-342900" fontAlgn="base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majority of G.F.C.F.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is realized in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two regions: North Lebanon (43.0%) and Mount Lebanon (45.6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%)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071546"/>
            <a:ext cx="8001057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71500" y="31424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Gross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Fixed Capital Formation 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1500" y="31424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Main industrial Aggregates 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000108"/>
            <a:ext cx="800105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471" y="314246"/>
            <a:ext cx="8072494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Geographical  Distribution by  Caza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71471" y="1000108"/>
          <a:ext cx="8072495" cy="5236531"/>
        </p:xfrm>
        <a:graphic>
          <a:graphicData uri="http://schemas.openxmlformats.org/drawingml/2006/table">
            <a:tbl>
              <a:tblPr/>
              <a:tblGrid>
                <a:gridCol w="1000132"/>
                <a:gridCol w="1005188"/>
                <a:gridCol w="780066"/>
                <a:gridCol w="1040087"/>
                <a:gridCol w="792672"/>
                <a:gridCol w="1027481"/>
                <a:gridCol w="780066"/>
                <a:gridCol w="953413"/>
                <a:gridCol w="693390"/>
              </a:tblGrid>
              <a:tr h="7639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Caza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Nb. of </a:t>
                      </a: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establish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 % of total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Workforce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 % of total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Area m</a:t>
                      </a:r>
                      <a:r>
                        <a:rPr lang="en-US" sz="1400" b="1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 % of total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Output (000$)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 % of total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Matn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1,101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27.3%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21,136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25.5%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1,497,970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1,546,303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Zahleh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8,056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1,150,582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463,106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6.8%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Aaley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7,900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9.5%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574,827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881,481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Kessrwan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4.3%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7,092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8.6%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622,907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644,138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9.5%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Baabda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340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6,504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536,820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4.6%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368,623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Jbeil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131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3.2%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5,224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6.3%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816,220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801,827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11.8%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2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Beirut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4,509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231,399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492,719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7.2%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Baalbeck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8.3%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4,069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1,218,367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10.5%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163,375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Saida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6.3%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3,335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243,143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263,885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Chouf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2,567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3.1%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1,352,733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212,024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3.1%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Tripoli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2,322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2.8%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79,475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67,294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Batroun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1,928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2.3%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1,950,174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16.8%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505,006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Other Cazas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8,205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1,326,342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10.6%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390,512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4,033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82,843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11,600,959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6,800,292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8596" y="1122651"/>
            <a:ext cx="7815812" cy="387798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39725" indent="-33972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39725" indent="-339725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database for the survey was prepared from different sources including information from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previous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surveys and from registers of the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MoI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, as well as from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records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of the Association of the Lebanese Industrialists (ALI) and other line ministries and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organizations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39725" indent="-339725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data base was enriched by additional manufacturing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establishments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administered by other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ministries, such as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pharmaceutical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products or stone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quarry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39725" indent="-339725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At the same time, the field surveyors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were asked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 address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local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authorities and to visit all industrial zones of the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country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3131" y="314246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Database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2910" y="314246"/>
            <a:ext cx="785818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Outline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347" y="1116015"/>
            <a:ext cx="3716191" cy="404726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tIns="0" bIns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Section 1 – Main Features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N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umber 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of units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ocation </a:t>
            </a:r>
            <a:endParaRPr lang="en-US" sz="1600" b="1" i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ize  of establishments</a:t>
            </a:r>
            <a:endParaRPr lang="en-US" sz="1600" b="1" i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orkforce 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and 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its profile </a:t>
            </a:r>
            <a:endParaRPr lang="en-US" sz="1600" b="1" i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orking 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area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egal 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status and 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year 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of establishment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dherence </a:t>
            </a: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 a professional association</a:t>
            </a:r>
            <a:endParaRPr lang="en-US" sz="16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13461" y="1116016"/>
            <a:ext cx="3859067" cy="402749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tIns="0" bIns="0">
            <a:spAutoFit/>
          </a:bodyPr>
          <a:lstStyle/>
          <a:p>
            <a:pPr marL="461963" indent="-461963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461963" indent="-461963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Section 2 – Quantitative Analysis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Industrial output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Intermediate consumption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Value added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Assets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Gross fixed capital formation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Salaries</a:t>
            </a:r>
          </a:p>
          <a:p>
            <a:pPr marL="396875" indent="-396875" fontAlgn="base">
              <a:spcBef>
                <a:spcPts val="600"/>
              </a:spcBef>
              <a:spcAft>
                <a:spcPts val="600"/>
              </a:spcAft>
            </a:pPr>
            <a:endParaRPr lang="en-US" sz="1600" b="1" i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96875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28662" y="3136613"/>
            <a:ext cx="7286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Section 1 - Main Features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8596" y="1085096"/>
            <a:ext cx="7815812" cy="520142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According to the 2007 census results, Lebanon’s industrial sector counts 4,033 establishments, with 5 workers and more. This total excludes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: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198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establishments that did not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cooperate with surveyors,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Tobacco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public monopoly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, 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Public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water and power establishments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Construction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activities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Industrial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establishments registered after December 2007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Industrial establishments with less than 4 workers and with low fixed assets and sales, were considered as handicraft activities, and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therefore were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not included in this study.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4763" indent="-4763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461963" lvl="1" indent="-4763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Number of Industries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92656" y="1165032"/>
            <a:ext cx="7836996" cy="104644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61963" lvl="1" indent="-4763" fontAlgn="base">
              <a:spcBef>
                <a:spcPct val="0"/>
              </a:spcBef>
              <a:spcAft>
                <a:spcPct val="0"/>
              </a:spcAft>
            </a:pPr>
            <a:endParaRPr lang="en-US" sz="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4763" indent="-4763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Industrial units are not evenly distributed over the Lebanese territory. However the rural areas host an important number of large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industrial operators</a:t>
            </a:r>
            <a:r>
              <a:rPr lang="en-US" b="1" dirty="0" smtClean="0">
                <a:solidFill>
                  <a:srgbClr val="002060"/>
                </a:solidFill>
                <a:latin typeface="Franklin Gothic Medium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7191" y="407732"/>
            <a:ext cx="7822461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Industries Location  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07191" y="2593790"/>
          <a:ext cx="7822461" cy="3264102"/>
        </p:xfrm>
        <a:graphic>
          <a:graphicData uri="http://schemas.openxmlformats.org/drawingml/2006/table">
            <a:tbl>
              <a:tblPr/>
              <a:tblGrid>
                <a:gridCol w="1678793"/>
                <a:gridCol w="785818"/>
                <a:gridCol w="928694"/>
                <a:gridCol w="928694"/>
                <a:gridCol w="714380"/>
                <a:gridCol w="928694"/>
                <a:gridCol w="1071570"/>
                <a:gridCol w="785818"/>
              </a:tblGrid>
              <a:tr h="9809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Mohafaza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Beirut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Mount Lebanon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North Lebanon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Bekaa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South Lebanon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Nabatiyeh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861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Number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239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2,010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518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744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420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102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4,033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9586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 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 total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5.9%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49.8%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12.8%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18.4%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10.4%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2.5%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100.0%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992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Average 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workers per establishment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629" y="314246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Main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Industrial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ctivities 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1746" name="Chart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1071546"/>
            <a:ext cx="4429156" cy="478634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714348" y="1071545"/>
            <a:ext cx="3143272" cy="478231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5563" indent="-55563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Lebanese industry is not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diversified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. 10 major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branches: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Group 86% of establishments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G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enerate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90.7 % of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total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value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added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mploy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87.3% of the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total workforce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chieve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94.6% of the yearly industrial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investments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Size of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Industrial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U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nits</a:t>
            </a:r>
            <a:endParaRPr lang="en-US" sz="20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8596" y="1146816"/>
            <a:ext cx="2857520" cy="542239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5563" indent="-55563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bulk of industrial establishments are small units. </a:t>
            </a:r>
          </a:p>
          <a:p>
            <a:pPr marL="55563" indent="-55563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78% employ between 5 and 19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workers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nly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3% employ more than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100 workers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Industries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employing more than 50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workers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represent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7.1% of total establishments…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….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but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employ more than 45 % of the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workforce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428992" y="1146822"/>
          <a:ext cx="4786348" cy="5425450"/>
        </p:xfrm>
        <a:graphic>
          <a:graphicData uri="http://schemas.openxmlformats.org/drawingml/2006/table">
            <a:tbl>
              <a:tblPr/>
              <a:tblGrid>
                <a:gridCol w="1818331"/>
                <a:gridCol w="1539255"/>
                <a:gridCol w="1428762"/>
              </a:tblGrid>
              <a:tr h="6633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Class of workforce </a:t>
                      </a:r>
                      <a:r>
                        <a:rPr lang="fr-FR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 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Nb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 of establishments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Workforce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5-9 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2,081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13,756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280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  <a:endParaRPr lang="en-US" sz="14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51.6%</a:t>
                      </a:r>
                      <a:endParaRPr lang="en-US" sz="14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16.6%</a:t>
                      </a:r>
                      <a:endParaRPr lang="en-US" sz="14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10-19 workers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1,072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14,090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941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26.6%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17.0%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20-34 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449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11,466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941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11.1%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13.8%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35-49 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146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6,042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941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3.6%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7.3%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50-99 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166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11,153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941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4.1%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13.5%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100-249 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87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12,702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941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2.2%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15.3%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55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over 250 </a:t>
                      </a:r>
                      <a:r>
                        <a:rPr lang="en-US" sz="1600" b="0" dirty="0" smtClean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32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13,635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5361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0.8%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16.5%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TOTAL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4,033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82,843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3481</TotalTime>
  <Words>2154</Words>
  <Application>Microsoft Office PowerPoint</Application>
  <PresentationFormat>On-screen Show (4:3)</PresentationFormat>
  <Paragraphs>622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melki</cp:lastModifiedBy>
  <cp:revision>324</cp:revision>
  <dcterms:created xsi:type="dcterms:W3CDTF">2009-10-21T07:24:37Z</dcterms:created>
  <dcterms:modified xsi:type="dcterms:W3CDTF">2011-05-09T22:43:03Z</dcterms:modified>
</cp:coreProperties>
</file>